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B2A960-D45F-42FB-9788-4D8E5DF70863}" v="60" dt="2020-07-22T12:44:32.0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41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Hamilton" userId="0f9149b02290e874" providerId="LiveId" clId="{BBB2A960-D45F-42FB-9788-4D8E5DF70863}"/>
    <pc:docChg chg="undo redo custSel addSld modSld">
      <pc:chgData name="Lisa Hamilton" userId="0f9149b02290e874" providerId="LiveId" clId="{BBB2A960-D45F-42FB-9788-4D8E5DF70863}" dt="2020-07-22T12:48:31.641" v="1245" actId="20577"/>
      <pc:docMkLst>
        <pc:docMk/>
      </pc:docMkLst>
      <pc:sldChg chg="modSp mod">
        <pc:chgData name="Lisa Hamilton" userId="0f9149b02290e874" providerId="LiveId" clId="{BBB2A960-D45F-42FB-9788-4D8E5DF70863}" dt="2020-07-22T12:37:33.971" v="1161" actId="20577"/>
        <pc:sldMkLst>
          <pc:docMk/>
          <pc:sldMk cId="2299729540" sldId="257"/>
        </pc:sldMkLst>
        <pc:spChg chg="mod">
          <ac:chgData name="Lisa Hamilton" userId="0f9149b02290e874" providerId="LiveId" clId="{BBB2A960-D45F-42FB-9788-4D8E5DF70863}" dt="2020-07-14T12:00:11.130" v="400" actId="207"/>
          <ac:spMkLst>
            <pc:docMk/>
            <pc:sldMk cId="2299729540" sldId="257"/>
            <ac:spMk id="2" creationId="{2A57F90C-89C9-4555-ACA9-C0D7D8A15CF0}"/>
          </ac:spMkLst>
        </pc:spChg>
        <pc:spChg chg="mod">
          <ac:chgData name="Lisa Hamilton" userId="0f9149b02290e874" providerId="LiveId" clId="{BBB2A960-D45F-42FB-9788-4D8E5DF70863}" dt="2020-07-22T12:37:33.971" v="1161" actId="20577"/>
          <ac:spMkLst>
            <pc:docMk/>
            <pc:sldMk cId="2299729540" sldId="257"/>
            <ac:spMk id="3" creationId="{5A1A1134-D30A-4F2B-AD36-F5166D5F0CFE}"/>
          </ac:spMkLst>
        </pc:spChg>
      </pc:sldChg>
      <pc:sldChg chg="modSp">
        <pc:chgData name="Lisa Hamilton" userId="0f9149b02290e874" providerId="LiveId" clId="{BBB2A960-D45F-42FB-9788-4D8E5DF70863}" dt="2020-07-14T12:00:03.098" v="399" actId="207"/>
        <pc:sldMkLst>
          <pc:docMk/>
          <pc:sldMk cId="1210905465" sldId="258"/>
        </pc:sldMkLst>
        <pc:spChg chg="mod">
          <ac:chgData name="Lisa Hamilton" userId="0f9149b02290e874" providerId="LiveId" clId="{BBB2A960-D45F-42FB-9788-4D8E5DF70863}" dt="2020-07-14T12:00:03.098" v="399" actId="207"/>
          <ac:spMkLst>
            <pc:docMk/>
            <pc:sldMk cId="1210905465" sldId="258"/>
            <ac:spMk id="2" creationId="{1FDB3462-17AC-41B5-B099-3E9B7D0FE11C}"/>
          </ac:spMkLst>
        </pc:spChg>
      </pc:sldChg>
      <pc:sldChg chg="modSp mod">
        <pc:chgData name="Lisa Hamilton" userId="0f9149b02290e874" providerId="LiveId" clId="{BBB2A960-D45F-42FB-9788-4D8E5DF70863}" dt="2020-07-22T12:48:31.641" v="1245" actId="20577"/>
        <pc:sldMkLst>
          <pc:docMk/>
          <pc:sldMk cId="3274121993" sldId="259"/>
        </pc:sldMkLst>
        <pc:spChg chg="mod">
          <ac:chgData name="Lisa Hamilton" userId="0f9149b02290e874" providerId="LiveId" clId="{BBB2A960-D45F-42FB-9788-4D8E5DF70863}" dt="2020-07-22T12:48:31.641" v="1245" actId="20577"/>
          <ac:spMkLst>
            <pc:docMk/>
            <pc:sldMk cId="3274121993" sldId="259"/>
            <ac:spMk id="2" creationId="{8C77D5F8-2132-4529-AE23-52B65CB6BF8F}"/>
          </ac:spMkLst>
        </pc:spChg>
        <pc:spChg chg="mod">
          <ac:chgData name="Lisa Hamilton" userId="0f9149b02290e874" providerId="LiveId" clId="{BBB2A960-D45F-42FB-9788-4D8E5DF70863}" dt="2020-07-22T12:48:22.479" v="1243" actId="1076"/>
          <ac:spMkLst>
            <pc:docMk/>
            <pc:sldMk cId="3274121993" sldId="259"/>
            <ac:spMk id="3" creationId="{25CE6C64-DFA2-496D-A190-31B9D57A10F3}"/>
          </ac:spMkLst>
        </pc:spChg>
      </pc:sldChg>
      <pc:sldChg chg="modSp mod">
        <pc:chgData name="Lisa Hamilton" userId="0f9149b02290e874" providerId="LiveId" clId="{BBB2A960-D45F-42FB-9788-4D8E5DF70863}" dt="2020-07-14T11:59:50.432" v="397" actId="207"/>
        <pc:sldMkLst>
          <pc:docMk/>
          <pc:sldMk cId="3384247956" sldId="260"/>
        </pc:sldMkLst>
        <pc:spChg chg="mod">
          <ac:chgData name="Lisa Hamilton" userId="0f9149b02290e874" providerId="LiveId" clId="{BBB2A960-D45F-42FB-9788-4D8E5DF70863}" dt="2020-07-14T11:59:50.432" v="397" actId="207"/>
          <ac:spMkLst>
            <pc:docMk/>
            <pc:sldMk cId="3384247956" sldId="260"/>
            <ac:spMk id="2" creationId="{7E0C9CFF-DE6D-4733-A856-1A9D4C64E9FA}"/>
          </ac:spMkLst>
        </pc:spChg>
        <pc:spChg chg="mod">
          <ac:chgData name="Lisa Hamilton" userId="0f9149b02290e874" providerId="LiveId" clId="{BBB2A960-D45F-42FB-9788-4D8E5DF70863}" dt="2020-07-14T11:46:16.681" v="251" actId="207"/>
          <ac:spMkLst>
            <pc:docMk/>
            <pc:sldMk cId="3384247956" sldId="260"/>
            <ac:spMk id="3" creationId="{83BF044F-0F47-46D2-9F3D-E74C1C0D48E2}"/>
          </ac:spMkLst>
        </pc:spChg>
      </pc:sldChg>
      <pc:sldChg chg="modSp new mod">
        <pc:chgData name="Lisa Hamilton" userId="0f9149b02290e874" providerId="LiveId" clId="{BBB2A960-D45F-42FB-9788-4D8E5DF70863}" dt="2020-07-14T11:59:42.790" v="396" actId="207"/>
        <pc:sldMkLst>
          <pc:docMk/>
          <pc:sldMk cId="3871825774" sldId="261"/>
        </pc:sldMkLst>
        <pc:spChg chg="mod">
          <ac:chgData name="Lisa Hamilton" userId="0f9149b02290e874" providerId="LiveId" clId="{BBB2A960-D45F-42FB-9788-4D8E5DF70863}" dt="2020-07-14T11:59:42.790" v="396" actId="207"/>
          <ac:spMkLst>
            <pc:docMk/>
            <pc:sldMk cId="3871825774" sldId="261"/>
            <ac:spMk id="2" creationId="{32C09690-ABCC-4B15-9284-4F8655A0BC23}"/>
          </ac:spMkLst>
        </pc:spChg>
        <pc:spChg chg="mod">
          <ac:chgData name="Lisa Hamilton" userId="0f9149b02290e874" providerId="LiveId" clId="{BBB2A960-D45F-42FB-9788-4D8E5DF70863}" dt="2020-07-14T11:51:11.750" v="343" actId="207"/>
          <ac:spMkLst>
            <pc:docMk/>
            <pc:sldMk cId="3871825774" sldId="261"/>
            <ac:spMk id="3" creationId="{78E1AB24-A71F-412B-A1B6-FDCE6AE8F7D5}"/>
          </ac:spMkLst>
        </pc:spChg>
      </pc:sldChg>
      <pc:sldChg chg="modSp new mod">
        <pc:chgData name="Lisa Hamilton" userId="0f9149b02290e874" providerId="LiveId" clId="{BBB2A960-D45F-42FB-9788-4D8E5DF70863}" dt="2020-07-14T12:14:02.655" v="556" actId="207"/>
        <pc:sldMkLst>
          <pc:docMk/>
          <pc:sldMk cId="1314423997" sldId="262"/>
        </pc:sldMkLst>
        <pc:spChg chg="mod">
          <ac:chgData name="Lisa Hamilton" userId="0f9149b02290e874" providerId="LiveId" clId="{BBB2A960-D45F-42FB-9788-4D8E5DF70863}" dt="2020-07-14T11:54:13.737" v="395" actId="122"/>
          <ac:spMkLst>
            <pc:docMk/>
            <pc:sldMk cId="1314423997" sldId="262"/>
            <ac:spMk id="2" creationId="{635BA382-E38A-41CE-A0D9-E1F361C88787}"/>
          </ac:spMkLst>
        </pc:spChg>
        <pc:spChg chg="mod">
          <ac:chgData name="Lisa Hamilton" userId="0f9149b02290e874" providerId="LiveId" clId="{BBB2A960-D45F-42FB-9788-4D8E5DF70863}" dt="2020-07-14T12:14:02.655" v="556" actId="207"/>
          <ac:spMkLst>
            <pc:docMk/>
            <pc:sldMk cId="1314423997" sldId="262"/>
            <ac:spMk id="3" creationId="{94D551A2-7E1C-4028-8AE4-66E3C73216B7}"/>
          </ac:spMkLst>
        </pc:spChg>
      </pc:sldChg>
      <pc:sldChg chg="modSp new mod">
        <pc:chgData name="Lisa Hamilton" userId="0f9149b02290e874" providerId="LiveId" clId="{BBB2A960-D45F-42FB-9788-4D8E5DF70863}" dt="2020-07-14T18:03:41.876" v="627" actId="20577"/>
        <pc:sldMkLst>
          <pc:docMk/>
          <pc:sldMk cId="1019376115" sldId="263"/>
        </pc:sldMkLst>
        <pc:spChg chg="mod">
          <ac:chgData name="Lisa Hamilton" userId="0f9149b02290e874" providerId="LiveId" clId="{BBB2A960-D45F-42FB-9788-4D8E5DF70863}" dt="2020-07-14T18:01:59.611" v="596" actId="20577"/>
          <ac:spMkLst>
            <pc:docMk/>
            <pc:sldMk cId="1019376115" sldId="263"/>
            <ac:spMk id="2" creationId="{6B4B5B27-B621-41A7-9C75-DA793B5E3E49}"/>
          </ac:spMkLst>
        </pc:spChg>
        <pc:spChg chg="mod">
          <ac:chgData name="Lisa Hamilton" userId="0f9149b02290e874" providerId="LiveId" clId="{BBB2A960-D45F-42FB-9788-4D8E5DF70863}" dt="2020-07-14T18:03:41.876" v="627" actId="20577"/>
          <ac:spMkLst>
            <pc:docMk/>
            <pc:sldMk cId="1019376115" sldId="263"/>
            <ac:spMk id="3" creationId="{5F1666CE-031E-4D05-94F0-8FA8190EDF8F}"/>
          </ac:spMkLst>
        </pc:spChg>
      </pc:sldChg>
      <pc:sldChg chg="modSp new mod">
        <pc:chgData name="Lisa Hamilton" userId="0f9149b02290e874" providerId="LiveId" clId="{BBB2A960-D45F-42FB-9788-4D8E5DF70863}" dt="2020-07-14T18:07:38.880" v="1108" actId="20577"/>
        <pc:sldMkLst>
          <pc:docMk/>
          <pc:sldMk cId="3544647914" sldId="264"/>
        </pc:sldMkLst>
        <pc:spChg chg="mod">
          <ac:chgData name="Lisa Hamilton" userId="0f9149b02290e874" providerId="LiveId" clId="{BBB2A960-D45F-42FB-9788-4D8E5DF70863}" dt="2020-07-14T18:04:22.221" v="670" actId="20577"/>
          <ac:spMkLst>
            <pc:docMk/>
            <pc:sldMk cId="3544647914" sldId="264"/>
            <ac:spMk id="2" creationId="{70CF9B06-2FDC-4F53-9EBA-C5A84D218AE0}"/>
          </ac:spMkLst>
        </pc:spChg>
        <pc:spChg chg="mod">
          <ac:chgData name="Lisa Hamilton" userId="0f9149b02290e874" providerId="LiveId" clId="{BBB2A960-D45F-42FB-9788-4D8E5DF70863}" dt="2020-07-14T18:07:38.880" v="1108" actId="20577"/>
          <ac:spMkLst>
            <pc:docMk/>
            <pc:sldMk cId="3544647914" sldId="264"/>
            <ac:spMk id="3" creationId="{C3202D59-E086-449C-945D-0FE13F95401B}"/>
          </ac:spMkLst>
        </pc:spChg>
      </pc:sldChg>
      <pc:sldChg chg="addSp delSp modSp new mod">
        <pc:chgData name="Lisa Hamilton" userId="0f9149b02290e874" providerId="LiveId" clId="{BBB2A960-D45F-42FB-9788-4D8E5DF70863}" dt="2020-07-14T18:25:15.883" v="1115" actId="1076"/>
        <pc:sldMkLst>
          <pc:docMk/>
          <pc:sldMk cId="2006414579" sldId="265"/>
        </pc:sldMkLst>
        <pc:spChg chg="del">
          <ac:chgData name="Lisa Hamilton" userId="0f9149b02290e874" providerId="LiveId" clId="{BBB2A960-D45F-42FB-9788-4D8E5DF70863}" dt="2020-07-14T18:25:05.858" v="1111" actId="21"/>
          <ac:spMkLst>
            <pc:docMk/>
            <pc:sldMk cId="2006414579" sldId="265"/>
            <ac:spMk id="2" creationId="{86D8DC3C-350A-481E-8C27-0FF1DBB29520}"/>
          </ac:spMkLst>
        </pc:spChg>
        <pc:spChg chg="del">
          <ac:chgData name="Lisa Hamilton" userId="0f9149b02290e874" providerId="LiveId" clId="{BBB2A960-D45F-42FB-9788-4D8E5DF70863}" dt="2020-07-14T18:25:00.787" v="1110"/>
          <ac:spMkLst>
            <pc:docMk/>
            <pc:sldMk cId="2006414579" sldId="265"/>
            <ac:spMk id="3" creationId="{080E5752-84BB-45B7-A749-5273D8607933}"/>
          </ac:spMkLst>
        </pc:spChg>
        <pc:picChg chg="add mod">
          <ac:chgData name="Lisa Hamilton" userId="0f9149b02290e874" providerId="LiveId" clId="{BBB2A960-D45F-42FB-9788-4D8E5DF70863}" dt="2020-07-14T18:25:15.883" v="1115" actId="1076"/>
          <ac:picMkLst>
            <pc:docMk/>
            <pc:sldMk cId="2006414579" sldId="265"/>
            <ac:picMk id="1026" creationId="{A58D9EA3-2817-472A-83EE-CB7298CDC931}"/>
          </ac:picMkLst>
        </pc:picChg>
      </pc:sldChg>
      <pc:sldChg chg="addSp delSp modSp new mod">
        <pc:chgData name="Lisa Hamilton" userId="0f9149b02290e874" providerId="LiveId" clId="{BBB2A960-D45F-42FB-9788-4D8E5DF70863}" dt="2020-07-14T18:26:47.791" v="1160" actId="20577"/>
        <pc:sldMkLst>
          <pc:docMk/>
          <pc:sldMk cId="3283295149" sldId="266"/>
        </pc:sldMkLst>
        <pc:spChg chg="mod">
          <ac:chgData name="Lisa Hamilton" userId="0f9149b02290e874" providerId="LiveId" clId="{BBB2A960-D45F-42FB-9788-4D8E5DF70863}" dt="2020-07-14T18:26:47.791" v="1160" actId="20577"/>
          <ac:spMkLst>
            <pc:docMk/>
            <pc:sldMk cId="3283295149" sldId="266"/>
            <ac:spMk id="2" creationId="{8BF56D39-E86B-44A9-84F7-B387C46F2041}"/>
          </ac:spMkLst>
        </pc:spChg>
        <pc:spChg chg="del">
          <ac:chgData name="Lisa Hamilton" userId="0f9149b02290e874" providerId="LiveId" clId="{BBB2A960-D45F-42FB-9788-4D8E5DF70863}" dt="2020-07-14T18:25:38.133" v="1117"/>
          <ac:spMkLst>
            <pc:docMk/>
            <pc:sldMk cId="3283295149" sldId="266"/>
            <ac:spMk id="3" creationId="{62B6B944-848B-4A9A-AF44-B7555C01B0AD}"/>
          </ac:spMkLst>
        </pc:spChg>
        <pc:picChg chg="add mod">
          <ac:chgData name="Lisa Hamilton" userId="0f9149b02290e874" providerId="LiveId" clId="{BBB2A960-D45F-42FB-9788-4D8E5DF70863}" dt="2020-07-14T18:25:59.354" v="1124" actId="1076"/>
          <ac:picMkLst>
            <pc:docMk/>
            <pc:sldMk cId="3283295149" sldId="266"/>
            <ac:picMk id="2050" creationId="{3D5D887F-3654-458C-848D-C9F61A8A713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7/22/2020</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399478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7/22/2020</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25693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7/22/2020</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454083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7/22/2020</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8108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7/22/2020</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3024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7/22/2020</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191409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7/22/2020</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192499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7/22/2020</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430696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7/22/2020</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67332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7/22/2020</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046725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7/22/2020</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020723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7/22/2020</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4044938717"/>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4" name="Picture 3">
            <a:extLst>
              <a:ext uri="{FF2B5EF4-FFF2-40B4-BE49-F238E27FC236}">
                <a16:creationId xmlns:a16="http://schemas.microsoft.com/office/drawing/2014/main" id="{32000E01-3D51-4D6A-891B-ADB36215FADF}"/>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1" b="409"/>
          <a:stretch/>
        </p:blipFill>
        <p:spPr>
          <a:xfrm>
            <a:off x="20" y="10"/>
            <a:ext cx="12207220" cy="6857990"/>
          </a:xfrm>
          <a:prstGeom prst="rect">
            <a:avLst/>
          </a:prstGeom>
        </p:spPr>
      </p:pic>
      <p:sp>
        <p:nvSpPr>
          <p:cNvPr id="11" name="Rectangle 10">
            <a:extLst>
              <a:ext uri="{FF2B5EF4-FFF2-40B4-BE49-F238E27FC236}">
                <a16:creationId xmlns:a16="http://schemas.microsoft.com/office/drawing/2014/main" id="{5E698B96-C345-4CAB-9657-02BD17A19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0F6DDA-06D6-446B-9A8A-2B2D1403F9DF}"/>
              </a:ext>
            </a:extLst>
          </p:cNvPr>
          <p:cNvSpPr>
            <a:spLocks noGrp="1"/>
          </p:cNvSpPr>
          <p:nvPr>
            <p:ph type="ctrTitle"/>
          </p:nvPr>
        </p:nvSpPr>
        <p:spPr>
          <a:xfrm>
            <a:off x="762000" y="762000"/>
            <a:ext cx="3810000" cy="3048000"/>
          </a:xfrm>
        </p:spPr>
        <p:txBody>
          <a:bodyPr>
            <a:normAutofit fontScale="90000"/>
          </a:bodyPr>
          <a:lstStyle/>
          <a:p>
            <a:pPr algn="l"/>
            <a:r>
              <a:rPr lang="en-US" sz="4400" dirty="0"/>
              <a:t>Fuelmart &amp; Subway July Safety Committee Meeting</a:t>
            </a:r>
          </a:p>
        </p:txBody>
      </p:sp>
      <p:sp>
        <p:nvSpPr>
          <p:cNvPr id="3" name="Subtitle 2">
            <a:extLst>
              <a:ext uri="{FF2B5EF4-FFF2-40B4-BE49-F238E27FC236}">
                <a16:creationId xmlns:a16="http://schemas.microsoft.com/office/drawing/2014/main" id="{FDF4DF9D-3BB8-474F-B0A7-FA29A5C66B72}"/>
              </a:ext>
            </a:extLst>
          </p:cNvPr>
          <p:cNvSpPr>
            <a:spLocks noGrp="1"/>
          </p:cNvSpPr>
          <p:nvPr>
            <p:ph type="subTitle" idx="1"/>
          </p:nvPr>
        </p:nvSpPr>
        <p:spPr>
          <a:xfrm>
            <a:off x="762000" y="4083733"/>
            <a:ext cx="3810000" cy="1524000"/>
          </a:xfrm>
        </p:spPr>
        <p:txBody>
          <a:bodyPr>
            <a:normAutofit/>
          </a:bodyPr>
          <a:lstStyle/>
          <a:p>
            <a:pPr algn="l"/>
            <a:r>
              <a:rPr lang="en-US" dirty="0">
                <a:solidFill>
                  <a:srgbClr val="FF0000">
                    <a:alpha val="70000"/>
                  </a:srgbClr>
                </a:solidFill>
              </a:rPr>
              <a:t>Wednesday July 22, 2020</a:t>
            </a:r>
          </a:p>
          <a:p>
            <a:pPr algn="l"/>
            <a:r>
              <a:rPr lang="en-US" dirty="0">
                <a:solidFill>
                  <a:srgbClr val="FF0000">
                    <a:alpha val="70000"/>
                  </a:srgbClr>
                </a:solidFill>
              </a:rPr>
              <a:t>2pm via Zoom Meeting</a:t>
            </a:r>
          </a:p>
        </p:txBody>
      </p:sp>
      <p:sp>
        <p:nvSpPr>
          <p:cNvPr id="13" name="Freeform: Shape 12">
            <a:extLst>
              <a:ext uri="{FF2B5EF4-FFF2-40B4-BE49-F238E27FC236}">
                <a16:creationId xmlns:a16="http://schemas.microsoft.com/office/drawing/2014/main" id="{A90EB1ED-CF74-44C2-853E-6177E160A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53162" y="-776838"/>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latin typeface="Avenir Next LT Pro" panose="020B0504020202020204" pitchFamily="34" charset="0"/>
            </a:endParaRPr>
          </a:p>
        </p:txBody>
      </p:sp>
      <p:grpSp>
        <p:nvGrpSpPr>
          <p:cNvPr id="15" name="Group 14">
            <a:extLst>
              <a:ext uri="{FF2B5EF4-FFF2-40B4-BE49-F238E27FC236}">
                <a16:creationId xmlns:a16="http://schemas.microsoft.com/office/drawing/2014/main" id="{57743230-5CA1-4096-8FEF-2A1530D8DD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5829359"/>
            <a:ext cx="4333874" cy="1028642"/>
            <a:chOff x="7153921" y="5829359"/>
            <a:chExt cx="5038078" cy="1028642"/>
          </a:xfrm>
        </p:grpSpPr>
        <p:sp>
          <p:nvSpPr>
            <p:cNvPr id="16" name="Freeform: Shape 15">
              <a:extLst>
                <a:ext uri="{FF2B5EF4-FFF2-40B4-BE49-F238E27FC236}">
                  <a16:creationId xmlns:a16="http://schemas.microsoft.com/office/drawing/2014/main" id="{CEAD3ABE-E984-4D7B-ADC3-7D4D38C970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63905"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17" name="Freeform: Shape 16">
              <a:extLst>
                <a:ext uri="{FF2B5EF4-FFF2-40B4-BE49-F238E27FC236}">
                  <a16:creationId xmlns:a16="http://schemas.microsoft.com/office/drawing/2014/main" id="{B18AFE34-D405-4581-A4CC-02072A132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grpSp>
    </p:spTree>
    <p:extLst>
      <p:ext uri="{BB962C8B-B14F-4D97-AF65-F5344CB8AC3E}">
        <p14:creationId xmlns:p14="http://schemas.microsoft.com/office/powerpoint/2010/main" val="375315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mments and suggestions: Comments, Questions, Concerns? Suggestions?">
            <a:extLst>
              <a:ext uri="{FF2B5EF4-FFF2-40B4-BE49-F238E27FC236}">
                <a16:creationId xmlns:a16="http://schemas.microsoft.com/office/drawing/2014/main" id="{A58D9EA3-2817-472A-83EE-CB7298CDC9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66104" y="1598654"/>
            <a:ext cx="4859791" cy="3844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414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6D39-E86B-44A9-84F7-B387C46F2041}"/>
              </a:ext>
            </a:extLst>
          </p:cNvPr>
          <p:cNvSpPr>
            <a:spLocks noGrp="1"/>
          </p:cNvSpPr>
          <p:nvPr>
            <p:ph type="title"/>
          </p:nvPr>
        </p:nvSpPr>
        <p:spPr>
          <a:xfrm>
            <a:off x="762000" y="3790950"/>
            <a:ext cx="10668000" cy="1524000"/>
          </a:xfrm>
        </p:spPr>
        <p:txBody>
          <a:bodyPr/>
          <a:lstStyle/>
          <a:p>
            <a:r>
              <a:rPr lang="en-US" dirty="0"/>
              <a:t>Next Meeting: August 19, 2020. </a:t>
            </a:r>
            <a:r>
              <a:rPr lang="en-US"/>
              <a:t>2pm</a:t>
            </a:r>
            <a:endParaRPr lang="en-US" dirty="0"/>
          </a:p>
        </p:txBody>
      </p:sp>
      <p:pic>
        <p:nvPicPr>
          <p:cNvPr id="2050" name="Picture 2" descr="End of Session Report &amp; Election Year Restrictions – Tina Orwall">
            <a:extLst>
              <a:ext uri="{FF2B5EF4-FFF2-40B4-BE49-F238E27FC236}">
                <a16:creationId xmlns:a16="http://schemas.microsoft.com/office/drawing/2014/main" id="{3D5D887F-3654-458C-848D-C9F61A8A713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54311" y="261143"/>
            <a:ext cx="5283377" cy="3396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295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7F90C-89C9-4555-ACA9-C0D7D8A15CF0}"/>
              </a:ext>
            </a:extLst>
          </p:cNvPr>
          <p:cNvSpPr>
            <a:spLocks noGrp="1"/>
          </p:cNvSpPr>
          <p:nvPr>
            <p:ph type="title"/>
          </p:nvPr>
        </p:nvSpPr>
        <p:spPr/>
        <p:txBody>
          <a:bodyPr/>
          <a:lstStyle/>
          <a:p>
            <a:pPr algn="ctr"/>
            <a:r>
              <a:rPr lang="en-US" dirty="0">
                <a:solidFill>
                  <a:schemeClr val="accent1"/>
                </a:solidFill>
              </a:rPr>
              <a:t>Attendance!!!</a:t>
            </a:r>
          </a:p>
        </p:txBody>
      </p:sp>
      <p:sp>
        <p:nvSpPr>
          <p:cNvPr id="3" name="Content Placeholder 2">
            <a:extLst>
              <a:ext uri="{FF2B5EF4-FFF2-40B4-BE49-F238E27FC236}">
                <a16:creationId xmlns:a16="http://schemas.microsoft.com/office/drawing/2014/main" id="{5A1A1134-D30A-4F2B-AD36-F5166D5F0CFE}"/>
              </a:ext>
            </a:extLst>
          </p:cNvPr>
          <p:cNvSpPr>
            <a:spLocks noGrp="1"/>
          </p:cNvSpPr>
          <p:nvPr>
            <p:ph idx="1"/>
          </p:nvPr>
        </p:nvSpPr>
        <p:spPr/>
        <p:txBody>
          <a:bodyPr/>
          <a:lstStyle/>
          <a:p>
            <a:r>
              <a:rPr lang="en-US" dirty="0"/>
              <a:t>Please take a moment to add your name(s) and store number in the comment section so I can get an accurate attendance record for today’s meeting.</a:t>
            </a:r>
          </a:p>
          <a:p>
            <a:r>
              <a:rPr lang="en-US" dirty="0"/>
              <a:t>We will begin shortly </a:t>
            </a:r>
          </a:p>
          <a:p>
            <a:r>
              <a:rPr lang="en-US" dirty="0"/>
              <a:t>Thank you! </a:t>
            </a:r>
          </a:p>
        </p:txBody>
      </p:sp>
    </p:spTree>
    <p:extLst>
      <p:ext uri="{BB962C8B-B14F-4D97-AF65-F5344CB8AC3E}">
        <p14:creationId xmlns:p14="http://schemas.microsoft.com/office/powerpoint/2010/main" val="2299729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B3462-17AC-41B5-B099-3E9B7D0FE11C}"/>
              </a:ext>
            </a:extLst>
          </p:cNvPr>
          <p:cNvSpPr>
            <a:spLocks noGrp="1"/>
          </p:cNvSpPr>
          <p:nvPr>
            <p:ph type="title"/>
          </p:nvPr>
        </p:nvSpPr>
        <p:spPr/>
        <p:txBody>
          <a:bodyPr/>
          <a:lstStyle/>
          <a:p>
            <a:r>
              <a:rPr lang="en-US" dirty="0">
                <a:solidFill>
                  <a:schemeClr val="accent1"/>
                </a:solidFill>
              </a:rPr>
              <a:t>June 17.2020 Review</a:t>
            </a:r>
            <a:br>
              <a:rPr lang="en-US" dirty="0"/>
            </a:br>
            <a:endParaRPr lang="en-US" dirty="0"/>
          </a:p>
        </p:txBody>
      </p:sp>
      <p:sp>
        <p:nvSpPr>
          <p:cNvPr id="3" name="Content Placeholder 2">
            <a:extLst>
              <a:ext uri="{FF2B5EF4-FFF2-40B4-BE49-F238E27FC236}">
                <a16:creationId xmlns:a16="http://schemas.microsoft.com/office/drawing/2014/main" id="{1D27E595-15DA-4391-B023-AC6A82C915E6}"/>
              </a:ext>
            </a:extLst>
          </p:cNvPr>
          <p:cNvSpPr>
            <a:spLocks noGrp="1"/>
          </p:cNvSpPr>
          <p:nvPr>
            <p:ph idx="1"/>
          </p:nvPr>
        </p:nvSpPr>
        <p:spPr/>
        <p:txBody>
          <a:bodyPr>
            <a:normAutofit lnSpcReduction="10000"/>
          </a:bodyPr>
          <a:lstStyle/>
          <a:p>
            <a:pPr marL="0" indent="0">
              <a:buNone/>
            </a:pPr>
            <a:r>
              <a:rPr lang="en-US" dirty="0"/>
              <a:t>In June’s meeting we discussed the proper spill clean up procedures. </a:t>
            </a:r>
          </a:p>
          <a:p>
            <a:pPr marL="0" indent="0">
              <a:buNone/>
            </a:pPr>
            <a:r>
              <a:rPr lang="en-US" dirty="0"/>
              <a:t>How to deal with customers during a spill, getting the customers information, excusing yourself to access a spill before the customer leaves, etc.</a:t>
            </a:r>
          </a:p>
          <a:p>
            <a:pPr marL="0" indent="0">
              <a:buNone/>
            </a:pPr>
            <a:r>
              <a:rPr lang="en-US" dirty="0"/>
              <a:t>We ask for your input/suggestions how to be sure customers are attentive at the pump, not in their vehicles while pumping.</a:t>
            </a:r>
          </a:p>
        </p:txBody>
      </p:sp>
    </p:spTree>
    <p:extLst>
      <p:ext uri="{BB962C8B-B14F-4D97-AF65-F5344CB8AC3E}">
        <p14:creationId xmlns:p14="http://schemas.microsoft.com/office/powerpoint/2010/main" val="1210905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D5F8-2132-4529-AE23-52B65CB6BF8F}"/>
              </a:ext>
            </a:extLst>
          </p:cNvPr>
          <p:cNvSpPr>
            <a:spLocks noGrp="1"/>
          </p:cNvSpPr>
          <p:nvPr>
            <p:ph type="title"/>
          </p:nvPr>
        </p:nvSpPr>
        <p:spPr/>
        <p:txBody>
          <a:bodyPr/>
          <a:lstStyle/>
          <a:p>
            <a:r>
              <a:rPr lang="en-US">
                <a:solidFill>
                  <a:schemeClr val="accent1"/>
                </a:solidFill>
              </a:rPr>
              <a:t>Incidents 6.17.20 </a:t>
            </a:r>
            <a:r>
              <a:rPr lang="en-US" dirty="0">
                <a:solidFill>
                  <a:schemeClr val="accent1"/>
                </a:solidFill>
              </a:rPr>
              <a:t>– 7.22.20</a:t>
            </a:r>
          </a:p>
        </p:txBody>
      </p:sp>
      <p:sp>
        <p:nvSpPr>
          <p:cNvPr id="3" name="Content Placeholder 2">
            <a:extLst>
              <a:ext uri="{FF2B5EF4-FFF2-40B4-BE49-F238E27FC236}">
                <a16:creationId xmlns:a16="http://schemas.microsoft.com/office/drawing/2014/main" id="{25CE6C64-DFA2-496D-A190-31B9D57A10F3}"/>
              </a:ext>
            </a:extLst>
          </p:cNvPr>
          <p:cNvSpPr>
            <a:spLocks noGrp="1"/>
          </p:cNvSpPr>
          <p:nvPr>
            <p:ph idx="1"/>
          </p:nvPr>
        </p:nvSpPr>
        <p:spPr>
          <a:xfrm>
            <a:off x="762000" y="2161902"/>
            <a:ext cx="10668000" cy="2534195"/>
          </a:xfrm>
        </p:spPr>
        <p:txBody>
          <a:bodyPr>
            <a:normAutofit fontScale="85000" lnSpcReduction="20000"/>
          </a:bodyPr>
          <a:lstStyle/>
          <a:p>
            <a:pPr marL="0" indent="0">
              <a:buNone/>
            </a:pPr>
            <a:endParaRPr lang="en-US" dirty="0">
              <a:solidFill>
                <a:schemeClr val="accent3">
                  <a:alpha val="70000"/>
                </a:schemeClr>
              </a:solidFill>
            </a:endParaRPr>
          </a:p>
          <a:p>
            <a:r>
              <a:rPr lang="en-US" dirty="0">
                <a:solidFill>
                  <a:schemeClr val="accent5">
                    <a:alpha val="70000"/>
                  </a:schemeClr>
                </a:solidFill>
              </a:rPr>
              <a:t>6.22.2020 FM 727 DEF spill</a:t>
            </a:r>
          </a:p>
          <a:p>
            <a:r>
              <a:rPr lang="en-US" dirty="0">
                <a:solidFill>
                  <a:schemeClr val="accent6">
                    <a:alpha val="70000"/>
                  </a:schemeClr>
                </a:solidFill>
              </a:rPr>
              <a:t>7.03.2020 FM 787 Property damage </a:t>
            </a:r>
          </a:p>
          <a:p>
            <a:r>
              <a:rPr lang="en-US" dirty="0">
                <a:solidFill>
                  <a:srgbClr val="FFFF00">
                    <a:alpha val="70000"/>
                  </a:srgbClr>
                </a:solidFill>
              </a:rPr>
              <a:t>7.05.2020 FM 727 Customer spill</a:t>
            </a:r>
          </a:p>
          <a:p>
            <a:r>
              <a:rPr lang="en-US" dirty="0">
                <a:solidFill>
                  <a:srgbClr val="FFC000">
                    <a:alpha val="70000"/>
                  </a:srgbClr>
                </a:solidFill>
              </a:rPr>
              <a:t>7.11.2020 FM 626 Vehicle incident </a:t>
            </a:r>
          </a:p>
        </p:txBody>
      </p:sp>
    </p:spTree>
    <p:extLst>
      <p:ext uri="{BB962C8B-B14F-4D97-AF65-F5344CB8AC3E}">
        <p14:creationId xmlns:p14="http://schemas.microsoft.com/office/powerpoint/2010/main" val="3274121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C9CFF-DE6D-4733-A856-1A9D4C64E9FA}"/>
              </a:ext>
            </a:extLst>
          </p:cNvPr>
          <p:cNvSpPr>
            <a:spLocks noGrp="1"/>
          </p:cNvSpPr>
          <p:nvPr>
            <p:ph type="title"/>
          </p:nvPr>
        </p:nvSpPr>
        <p:spPr/>
        <p:txBody>
          <a:bodyPr/>
          <a:lstStyle/>
          <a:p>
            <a:r>
              <a:rPr lang="en-US" dirty="0">
                <a:solidFill>
                  <a:schemeClr val="accent1"/>
                </a:solidFill>
              </a:rPr>
              <a:t>Customer Incidents</a:t>
            </a:r>
          </a:p>
        </p:txBody>
      </p:sp>
      <p:sp>
        <p:nvSpPr>
          <p:cNvPr id="3" name="Content Placeholder 2">
            <a:extLst>
              <a:ext uri="{FF2B5EF4-FFF2-40B4-BE49-F238E27FC236}">
                <a16:creationId xmlns:a16="http://schemas.microsoft.com/office/drawing/2014/main" id="{83BF044F-0F47-46D2-9F3D-E74C1C0D48E2}"/>
              </a:ext>
            </a:extLst>
          </p:cNvPr>
          <p:cNvSpPr>
            <a:spLocks noGrp="1"/>
          </p:cNvSpPr>
          <p:nvPr>
            <p:ph idx="1"/>
          </p:nvPr>
        </p:nvSpPr>
        <p:spPr/>
        <p:txBody>
          <a:bodyPr/>
          <a:lstStyle/>
          <a:p>
            <a:r>
              <a:rPr lang="en-US" dirty="0">
                <a:solidFill>
                  <a:schemeClr val="accent4">
                    <a:alpha val="70000"/>
                  </a:schemeClr>
                </a:solidFill>
              </a:rPr>
              <a:t>6.28.2020 FM 783 Customer Fall</a:t>
            </a:r>
          </a:p>
          <a:p>
            <a:r>
              <a:rPr lang="en-US" dirty="0">
                <a:solidFill>
                  <a:schemeClr val="accent5">
                    <a:alpha val="70000"/>
                  </a:schemeClr>
                </a:solidFill>
              </a:rPr>
              <a:t>7.01.2020 FM 6269 Customer Fall</a:t>
            </a:r>
          </a:p>
        </p:txBody>
      </p:sp>
    </p:spTree>
    <p:extLst>
      <p:ext uri="{BB962C8B-B14F-4D97-AF65-F5344CB8AC3E}">
        <p14:creationId xmlns:p14="http://schemas.microsoft.com/office/powerpoint/2010/main" val="3384247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09690-ABCC-4B15-9284-4F8655A0BC23}"/>
              </a:ext>
            </a:extLst>
          </p:cNvPr>
          <p:cNvSpPr>
            <a:spLocks noGrp="1"/>
          </p:cNvSpPr>
          <p:nvPr>
            <p:ph type="title"/>
          </p:nvPr>
        </p:nvSpPr>
        <p:spPr/>
        <p:txBody>
          <a:bodyPr/>
          <a:lstStyle/>
          <a:p>
            <a:r>
              <a:rPr lang="en-US" dirty="0">
                <a:solidFill>
                  <a:schemeClr val="accent1"/>
                </a:solidFill>
              </a:rPr>
              <a:t>Employee Injuries</a:t>
            </a:r>
          </a:p>
        </p:txBody>
      </p:sp>
      <p:sp>
        <p:nvSpPr>
          <p:cNvPr id="3" name="Content Placeholder 2">
            <a:extLst>
              <a:ext uri="{FF2B5EF4-FFF2-40B4-BE49-F238E27FC236}">
                <a16:creationId xmlns:a16="http://schemas.microsoft.com/office/drawing/2014/main" id="{78E1AB24-A71F-412B-A1B6-FDCE6AE8F7D5}"/>
              </a:ext>
            </a:extLst>
          </p:cNvPr>
          <p:cNvSpPr>
            <a:spLocks noGrp="1"/>
          </p:cNvSpPr>
          <p:nvPr>
            <p:ph idx="1"/>
          </p:nvPr>
        </p:nvSpPr>
        <p:spPr/>
        <p:txBody>
          <a:bodyPr/>
          <a:lstStyle/>
          <a:p>
            <a:r>
              <a:rPr lang="en-US" dirty="0">
                <a:solidFill>
                  <a:schemeClr val="accent5">
                    <a:alpha val="70000"/>
                  </a:schemeClr>
                </a:solidFill>
              </a:rPr>
              <a:t>7.09.2020 SW 439 Employee burn on forearm. </a:t>
            </a:r>
          </a:p>
        </p:txBody>
      </p:sp>
    </p:spTree>
    <p:extLst>
      <p:ext uri="{BB962C8B-B14F-4D97-AF65-F5344CB8AC3E}">
        <p14:creationId xmlns:p14="http://schemas.microsoft.com/office/powerpoint/2010/main" val="3871825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BA382-E38A-41CE-A0D9-E1F361C88787}"/>
              </a:ext>
            </a:extLst>
          </p:cNvPr>
          <p:cNvSpPr>
            <a:spLocks noGrp="1"/>
          </p:cNvSpPr>
          <p:nvPr>
            <p:ph type="title"/>
          </p:nvPr>
        </p:nvSpPr>
        <p:spPr/>
        <p:txBody>
          <a:bodyPr/>
          <a:lstStyle/>
          <a:p>
            <a:pPr algn="ctr"/>
            <a:r>
              <a:rPr lang="en-US" dirty="0">
                <a:solidFill>
                  <a:schemeClr val="accent1">
                    <a:lumMod val="75000"/>
                  </a:schemeClr>
                </a:solidFill>
              </a:rPr>
              <a:t>How do we keep customers attentive at the pump? </a:t>
            </a:r>
          </a:p>
        </p:txBody>
      </p:sp>
      <p:sp>
        <p:nvSpPr>
          <p:cNvPr id="3" name="Content Placeholder 2">
            <a:extLst>
              <a:ext uri="{FF2B5EF4-FFF2-40B4-BE49-F238E27FC236}">
                <a16:creationId xmlns:a16="http://schemas.microsoft.com/office/drawing/2014/main" id="{94D551A2-7E1C-4028-8AE4-66E3C73216B7}"/>
              </a:ext>
            </a:extLst>
          </p:cNvPr>
          <p:cNvSpPr>
            <a:spLocks noGrp="1"/>
          </p:cNvSpPr>
          <p:nvPr>
            <p:ph idx="1"/>
          </p:nvPr>
        </p:nvSpPr>
        <p:spPr>
          <a:xfrm>
            <a:off x="762000" y="2124891"/>
            <a:ext cx="10668000" cy="4188823"/>
          </a:xfrm>
        </p:spPr>
        <p:txBody>
          <a:bodyPr>
            <a:normAutofit/>
          </a:bodyPr>
          <a:lstStyle/>
          <a:p>
            <a:r>
              <a:rPr lang="en-US" sz="1800" dirty="0">
                <a:solidFill>
                  <a:schemeClr val="accent6">
                    <a:alpha val="70000"/>
                  </a:schemeClr>
                </a:solidFill>
                <a:latin typeface="Calibri" panose="020F0502020204030204" pitchFamily="34" charset="0"/>
                <a:ea typeface="Calibri" panose="020F0502020204030204" pitchFamily="34" charset="0"/>
              </a:rPr>
              <a:t>I</a:t>
            </a:r>
            <a:r>
              <a:rPr lang="en-US" sz="1800" dirty="0">
                <a:solidFill>
                  <a:schemeClr val="accent6">
                    <a:alpha val="70000"/>
                  </a:schemeClr>
                </a:solidFill>
                <a:effectLst/>
                <a:latin typeface="Calibri" panose="020F0502020204030204" pitchFamily="34" charset="0"/>
                <a:ea typeface="Calibri" panose="020F0502020204030204" pitchFamily="34" charset="0"/>
              </a:rPr>
              <a:t>f employee sees a vehicle unattended with gas/diesel pumping, we will actually shut the pump off. </a:t>
            </a:r>
          </a:p>
          <a:p>
            <a:pPr marL="0" indent="0">
              <a:buNone/>
            </a:pPr>
            <a:r>
              <a:rPr lang="en-US" sz="1800" dirty="0">
                <a:solidFill>
                  <a:schemeClr val="accent6">
                    <a:alpha val="70000"/>
                  </a:schemeClr>
                </a:solidFill>
                <a:latin typeface="Calibri" panose="020F0502020204030204" pitchFamily="34" charset="0"/>
                <a:ea typeface="Calibri" panose="020F0502020204030204" pitchFamily="34" charset="0"/>
              </a:rPr>
              <a:t>***</a:t>
            </a:r>
            <a:r>
              <a:rPr lang="en-US" sz="1800" dirty="0">
                <a:solidFill>
                  <a:schemeClr val="accent4">
                    <a:alpha val="70000"/>
                  </a:schemeClr>
                </a:solidFill>
                <a:effectLst/>
                <a:latin typeface="Calibri" panose="020F0502020204030204" pitchFamily="34" charset="0"/>
                <a:ea typeface="Calibri" panose="020F0502020204030204" pitchFamily="34" charset="0"/>
              </a:rPr>
              <a:t>There was one time we avoided probably a huge spill from it because the guy was in the bathroom for about 40 minutes and we even told him when he walked in that we shut his pump off due to it being unattended he said we had no right and to turn it back on and then kept walking. While he was in the bathroom the nozzle actually fell out so with us paying attention and doing that it saved a huge mess that would have occurred. He did apologize after when he realized what we meant and why it wasn’t ok to do that.***</a:t>
            </a:r>
          </a:p>
          <a:p>
            <a:pPr marL="0" marR="0">
              <a:spcBef>
                <a:spcPts val="0"/>
              </a:spcBef>
              <a:spcAft>
                <a:spcPts val="0"/>
              </a:spcAft>
            </a:pPr>
            <a:r>
              <a:rPr lang="en-US" sz="1800" dirty="0">
                <a:solidFill>
                  <a:srgbClr val="FFC000"/>
                </a:solidFill>
                <a:effectLst/>
                <a:latin typeface="Calibri" panose="020F0502020204030204" pitchFamily="34" charset="0"/>
                <a:ea typeface="Calibri" panose="020F0502020204030204" pitchFamily="34" charset="0"/>
              </a:rPr>
              <a:t>   Another suggestion is maybe we can get some new signs to put up stating no unattended vehicles while pumping. Something bright that catches the eye and where it is hard to not notice. </a:t>
            </a:r>
          </a:p>
          <a:p>
            <a:pPr marL="0" marR="0">
              <a:spcBef>
                <a:spcPts val="0"/>
              </a:spcBef>
              <a:spcAft>
                <a:spcPts val="0"/>
              </a:spcAft>
            </a:pPr>
            <a:r>
              <a:rPr lang="en-US" sz="1800" dirty="0">
                <a:solidFill>
                  <a:srgbClr val="FFC000">
                    <a:alpha val="70000"/>
                  </a:srgbClr>
                </a:solidFill>
                <a:effectLst/>
                <a:latin typeface="Calibri" panose="020F0502020204030204" pitchFamily="34" charset="0"/>
                <a:ea typeface="Calibri" panose="020F0502020204030204" pitchFamily="34" charset="0"/>
              </a:rPr>
              <a:t>    Maybe place some signs up on the bollards stating the same thing I know some stores are different, but we could place them on ours and would be noticeable. </a:t>
            </a:r>
          </a:p>
          <a:p>
            <a:pPr marL="0" indent="0">
              <a:buNone/>
            </a:pPr>
            <a:r>
              <a:rPr lang="en-US" sz="1800" dirty="0">
                <a:effectLst/>
                <a:latin typeface="Calibri" panose="020F0502020204030204" pitchFamily="34" charset="0"/>
                <a:ea typeface="Calibri" panose="020F0502020204030204" pitchFamily="34" charset="0"/>
              </a:rPr>
              <a:t>-Helen Evens Complex Manager </a:t>
            </a:r>
            <a:r>
              <a:rPr lang="en-US" sz="1800" dirty="0" err="1">
                <a:effectLst/>
                <a:latin typeface="Calibri" panose="020F0502020204030204" pitchFamily="34" charset="0"/>
                <a:ea typeface="Calibri" panose="020F0502020204030204" pitchFamily="34" charset="0"/>
              </a:rPr>
              <a:t>FuelMart</a:t>
            </a:r>
            <a:r>
              <a:rPr lang="en-US" sz="1800" dirty="0">
                <a:effectLst/>
                <a:latin typeface="Calibri" panose="020F0502020204030204" pitchFamily="34" charset="0"/>
                <a:ea typeface="Calibri" panose="020F0502020204030204" pitchFamily="34" charset="0"/>
              </a:rPr>
              <a:t> 783 </a:t>
            </a:r>
          </a:p>
          <a:p>
            <a:pPr marL="0" indent="0">
              <a:buNone/>
            </a:pPr>
            <a:endParaRPr lang="en-US" sz="1800" dirty="0">
              <a:latin typeface="Calibri" panose="020F0502020204030204" pitchFamily="34" charset="0"/>
            </a:endParaRPr>
          </a:p>
          <a:p>
            <a:endParaRPr lang="en-US" dirty="0"/>
          </a:p>
        </p:txBody>
      </p:sp>
    </p:spTree>
    <p:extLst>
      <p:ext uri="{BB962C8B-B14F-4D97-AF65-F5344CB8AC3E}">
        <p14:creationId xmlns:p14="http://schemas.microsoft.com/office/powerpoint/2010/main" val="1314423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B5B27-B621-41A7-9C75-DA793B5E3E49}"/>
              </a:ext>
            </a:extLst>
          </p:cNvPr>
          <p:cNvSpPr>
            <a:spLocks noGrp="1"/>
          </p:cNvSpPr>
          <p:nvPr>
            <p:ph type="title"/>
          </p:nvPr>
        </p:nvSpPr>
        <p:spPr/>
        <p:txBody>
          <a:bodyPr/>
          <a:lstStyle/>
          <a:p>
            <a:r>
              <a:rPr lang="en-US" dirty="0"/>
              <a:t>Fuelmart &amp; Subway 2020 Incident Totals:</a:t>
            </a:r>
          </a:p>
        </p:txBody>
      </p:sp>
      <p:sp>
        <p:nvSpPr>
          <p:cNvPr id="3" name="Content Placeholder 2">
            <a:extLst>
              <a:ext uri="{FF2B5EF4-FFF2-40B4-BE49-F238E27FC236}">
                <a16:creationId xmlns:a16="http://schemas.microsoft.com/office/drawing/2014/main" id="{5F1666CE-031E-4D05-94F0-8FA8190EDF8F}"/>
              </a:ext>
            </a:extLst>
          </p:cNvPr>
          <p:cNvSpPr>
            <a:spLocks noGrp="1"/>
          </p:cNvSpPr>
          <p:nvPr>
            <p:ph idx="1"/>
          </p:nvPr>
        </p:nvSpPr>
        <p:spPr/>
        <p:txBody>
          <a:bodyPr>
            <a:normAutofit fontScale="92500" lnSpcReduction="20000"/>
          </a:bodyPr>
          <a:lstStyle/>
          <a:p>
            <a:r>
              <a:rPr lang="en-US" sz="2800" dirty="0">
                <a:solidFill>
                  <a:schemeClr val="accent6"/>
                </a:solidFill>
              </a:rPr>
              <a:t>Company Total</a:t>
            </a:r>
            <a:r>
              <a:rPr lang="en-US" sz="2800">
                <a:solidFill>
                  <a:schemeClr val="accent6"/>
                </a:solidFill>
              </a:rPr>
              <a:t>: 104</a:t>
            </a:r>
            <a:endParaRPr lang="en-US" sz="2800" dirty="0">
              <a:solidFill>
                <a:srgbClr val="000000"/>
              </a:solidFill>
            </a:endParaRPr>
          </a:p>
          <a:p>
            <a:r>
              <a:rPr lang="en-US" sz="2800" dirty="0">
                <a:solidFill>
                  <a:schemeClr val="accent4"/>
                </a:solidFill>
              </a:rPr>
              <a:t>FuelMart &amp; Subway Total: 73</a:t>
            </a:r>
          </a:p>
          <a:p>
            <a:r>
              <a:rPr lang="en-US" sz="2800" dirty="0">
                <a:solidFill>
                  <a:schemeClr val="accent2"/>
                </a:solidFill>
              </a:rPr>
              <a:t>Employee Injuries: 12</a:t>
            </a:r>
            <a:endParaRPr lang="en-US" sz="2800" dirty="0">
              <a:solidFill>
                <a:srgbClr val="000000"/>
              </a:solidFill>
            </a:endParaRPr>
          </a:p>
          <a:p>
            <a:r>
              <a:rPr lang="en-US" sz="2800" dirty="0">
                <a:solidFill>
                  <a:schemeClr val="accent6"/>
                </a:solidFill>
              </a:rPr>
              <a:t>Property Damage and/or Vehicle Incidents: 20</a:t>
            </a:r>
            <a:endParaRPr lang="en-US" dirty="0">
              <a:solidFill>
                <a:srgbClr val="000000"/>
              </a:solidFill>
            </a:endParaRPr>
          </a:p>
          <a:p>
            <a:r>
              <a:rPr lang="en-US" sz="2800" dirty="0">
                <a:solidFill>
                  <a:schemeClr val="accent2"/>
                </a:solidFill>
              </a:rPr>
              <a:t>Customer Spills: 27	 (19 at fuel pumps)</a:t>
            </a:r>
            <a:endParaRPr lang="en-US" dirty="0">
              <a:solidFill>
                <a:srgbClr val="000000"/>
              </a:solidFill>
            </a:endParaRPr>
          </a:p>
          <a:p>
            <a:r>
              <a:rPr lang="en-US" sz="2800" dirty="0">
                <a:solidFill>
                  <a:schemeClr val="accent4"/>
                </a:solidFill>
              </a:rPr>
              <a:t>Customer Injuries: 6</a:t>
            </a:r>
            <a:endParaRPr lang="en-US" sz="2800" dirty="0">
              <a:solidFill>
                <a:srgbClr val="000000"/>
              </a:solidFill>
            </a:endParaRPr>
          </a:p>
          <a:p>
            <a:r>
              <a:rPr lang="en-US" sz="2800" dirty="0">
                <a:solidFill>
                  <a:schemeClr val="accent6"/>
                </a:solidFill>
              </a:rPr>
              <a:t>“Other” Incidents: 8</a:t>
            </a:r>
            <a:endParaRPr lang="en-US" sz="2800" dirty="0">
              <a:solidFill>
                <a:srgbClr val="000000"/>
              </a:solidFill>
            </a:endParaRPr>
          </a:p>
          <a:p>
            <a:endParaRPr lang="en-US" dirty="0"/>
          </a:p>
        </p:txBody>
      </p:sp>
    </p:spTree>
    <p:extLst>
      <p:ext uri="{BB962C8B-B14F-4D97-AF65-F5344CB8AC3E}">
        <p14:creationId xmlns:p14="http://schemas.microsoft.com/office/powerpoint/2010/main" val="1019376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F9B06-2FDC-4F53-9EBA-C5A84D218AE0}"/>
              </a:ext>
            </a:extLst>
          </p:cNvPr>
          <p:cNvSpPr>
            <a:spLocks noGrp="1"/>
          </p:cNvSpPr>
          <p:nvPr>
            <p:ph type="title"/>
          </p:nvPr>
        </p:nvSpPr>
        <p:spPr/>
        <p:txBody>
          <a:bodyPr/>
          <a:lstStyle/>
          <a:p>
            <a:r>
              <a:rPr lang="en-US" dirty="0">
                <a:solidFill>
                  <a:schemeClr val="accent6"/>
                </a:solidFill>
              </a:rPr>
              <a:t>A note from your Safety Department:</a:t>
            </a:r>
          </a:p>
        </p:txBody>
      </p:sp>
      <p:sp>
        <p:nvSpPr>
          <p:cNvPr id="3" name="Content Placeholder 2">
            <a:extLst>
              <a:ext uri="{FF2B5EF4-FFF2-40B4-BE49-F238E27FC236}">
                <a16:creationId xmlns:a16="http://schemas.microsoft.com/office/drawing/2014/main" id="{C3202D59-E086-449C-945D-0FE13F95401B}"/>
              </a:ext>
            </a:extLst>
          </p:cNvPr>
          <p:cNvSpPr>
            <a:spLocks noGrp="1"/>
          </p:cNvSpPr>
          <p:nvPr>
            <p:ph idx="1"/>
          </p:nvPr>
        </p:nvSpPr>
        <p:spPr/>
        <p:txBody>
          <a:bodyPr>
            <a:normAutofit lnSpcReduction="10000"/>
          </a:bodyPr>
          <a:lstStyle/>
          <a:p>
            <a:pPr marL="0" indent="0">
              <a:buNone/>
            </a:pPr>
            <a:r>
              <a:rPr lang="en-US" dirty="0">
                <a:solidFill>
                  <a:schemeClr val="accent2">
                    <a:alpha val="70000"/>
                  </a:schemeClr>
                </a:solidFill>
              </a:rPr>
              <a:t>Please remember to always fill out your incident reports.  All information should be completed, even if you reported it over the phone. </a:t>
            </a:r>
            <a:r>
              <a:rPr lang="en-US" dirty="0">
                <a:solidFill>
                  <a:schemeClr val="accent1">
                    <a:alpha val="70000"/>
                  </a:schemeClr>
                </a:solidFill>
              </a:rPr>
              <a:t>This information is important for us when working with insurance companies. Incomplete or inaccurate information often costs us the claim.</a:t>
            </a:r>
          </a:p>
          <a:p>
            <a:pPr marL="0" indent="0">
              <a:buNone/>
            </a:pPr>
            <a:r>
              <a:rPr lang="en-US" dirty="0">
                <a:solidFill>
                  <a:srgbClr val="FFFF00">
                    <a:alpha val="70000"/>
                  </a:srgbClr>
                </a:solidFill>
              </a:rPr>
              <a:t>Please do not give the customer the report to fill out.  It is often done incorrectly or purposely missing information. </a:t>
            </a:r>
          </a:p>
          <a:p>
            <a:pPr marL="0" indent="0">
              <a:buNone/>
            </a:pPr>
            <a:endParaRPr lang="en-US" dirty="0">
              <a:solidFill>
                <a:srgbClr val="FFFF00">
                  <a:alpha val="70000"/>
                </a:srgbClr>
              </a:solidFill>
            </a:endParaRPr>
          </a:p>
        </p:txBody>
      </p:sp>
    </p:spTree>
    <p:extLst>
      <p:ext uri="{BB962C8B-B14F-4D97-AF65-F5344CB8AC3E}">
        <p14:creationId xmlns:p14="http://schemas.microsoft.com/office/powerpoint/2010/main" val="3544647914"/>
      </p:ext>
    </p:extLst>
  </p:cSld>
  <p:clrMapOvr>
    <a:masterClrMapping/>
  </p:clrMapOvr>
</p:sld>
</file>

<file path=ppt/theme/theme1.xml><?xml version="1.0" encoding="utf-8"?>
<a:theme xmlns:a="http://schemas.openxmlformats.org/drawingml/2006/main" name="PebbleVTI">
  <a:themeElements>
    <a:clrScheme name="AnalogousFromLightSeedRightStep">
      <a:dk1>
        <a:srgbClr val="000000"/>
      </a:dk1>
      <a:lt1>
        <a:srgbClr val="FFFFFF"/>
      </a:lt1>
      <a:dk2>
        <a:srgbClr val="413924"/>
      </a:dk2>
      <a:lt2>
        <a:srgbClr val="E4E8EA"/>
      </a:lt2>
      <a:accent1>
        <a:srgbClr val="EB8A5E"/>
      </a:accent1>
      <a:accent2>
        <a:srgbClr val="C39D36"/>
      </a:accent2>
      <a:accent3>
        <a:srgbClr val="9CA950"/>
      </a:accent3>
      <a:accent4>
        <a:srgbClr val="72B43E"/>
      </a:accent4>
      <a:accent5>
        <a:srgbClr val="34BA31"/>
      </a:accent5>
      <a:accent6>
        <a:srgbClr val="35B768"/>
      </a:accent6>
      <a:hlink>
        <a:srgbClr val="5E899D"/>
      </a:hlink>
      <a:folHlink>
        <a:srgbClr val="848484"/>
      </a:folHlink>
    </a:clrScheme>
    <a:fontScheme name="Custom 4">
      <a:majorFont>
        <a:latin typeface="Sitka Subheadi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docProps/app.xml><?xml version="1.0" encoding="utf-8"?>
<Properties xmlns="http://schemas.openxmlformats.org/officeDocument/2006/extended-properties" xmlns:vt="http://schemas.openxmlformats.org/officeDocument/2006/docPropsVTypes">
  <TotalTime>528</TotalTime>
  <Words>525</Words>
  <Application>Microsoft Office PowerPoint</Application>
  <PresentationFormat>Widescreen</PresentationFormat>
  <Paragraphs>40</Paragraphs>
  <Slides>11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Avenir Next LT Pro</vt:lpstr>
      <vt:lpstr>Avenir Next LT Pro Light</vt:lpstr>
      <vt:lpstr>Calibri</vt:lpstr>
      <vt:lpstr>Sitka Subheading</vt:lpstr>
      <vt:lpstr>PebbleVTI</vt:lpstr>
      <vt:lpstr>Fuelmart &amp; Subway July Safety Committee Meeting</vt:lpstr>
      <vt:lpstr>Attendance!!!</vt:lpstr>
      <vt:lpstr>June 17.2020 Review </vt:lpstr>
      <vt:lpstr>Incidents 6.17.20 – 7.22.20</vt:lpstr>
      <vt:lpstr>Customer Incidents</vt:lpstr>
      <vt:lpstr>Employee Injuries</vt:lpstr>
      <vt:lpstr>How do we keep customers attentive at the pump? </vt:lpstr>
      <vt:lpstr>Fuelmart &amp; Subway 2020 Incident Totals:</vt:lpstr>
      <vt:lpstr>A note from your Safety Department:</vt:lpstr>
      <vt:lpstr>PowerPoint Presentation</vt:lpstr>
      <vt:lpstr>Next Meeting: August 19, 2020. 2pm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Hamilton</dc:creator>
  <cp:lastModifiedBy>Phillip LeClaire</cp:lastModifiedBy>
  <cp:revision>6</cp:revision>
  <dcterms:created xsi:type="dcterms:W3CDTF">2020-07-13T16:40:30Z</dcterms:created>
  <dcterms:modified xsi:type="dcterms:W3CDTF">2020-07-22T16:16:58Z</dcterms:modified>
</cp:coreProperties>
</file>